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7U+eSIsezFPUD3B1riMODy3s3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p1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9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5" name="Google Shape;385;p19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页-1">
  <p:cSld name="内页-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" name="Google Shape;20;p23"/>
          <p:cNvPicPr preferRelativeResize="0"/>
          <p:nvPr/>
        </p:nvPicPr>
        <p:blipFill rotWithShape="1">
          <a:blip r:embed="rId2">
            <a:alphaModFix/>
          </a:blip>
          <a:srcRect b="0" l="20648" r="25037" t="1620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bg>
      <p:bgPr>
        <a:solidFill>
          <a:schemeClr val="lt1">
            <a:alpha val="65882"/>
          </a:schemeClr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s://www.baemin.com/?NaPm=ct%3Dlkw72xme%7Cci%3Dcheckout%7Ctr%3Dds%7Ctrx%3Dnull%7Chk%3D246d8af4d94f63ce6765f34319b430c28041cf87" TargetMode="External"/><Relationship Id="rId13" Type="http://schemas.openxmlformats.org/officeDocument/2006/relationships/image" Target="../media/image25.png"/><Relationship Id="rId12" Type="http://schemas.openxmlformats.org/officeDocument/2006/relationships/hyperlink" Target="https://www.naver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s://www.kakao.com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hyperlink" Target="https://www.coupang.com/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s://line.me/ko/?utm_source=naver&amp;utm_medium=cpc&amp;utm_campaign=brandsearch&amp;utm_content=homelin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6.jp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KDP-50/AppData/Roaming/PolarisOffice/ETemp/12872_10134600/image1.jpg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35184" t="0"/>
          <a:stretch/>
        </p:blipFill>
        <p:spPr>
          <a:xfrm>
            <a:off x="0" y="-635"/>
            <a:ext cx="12192635" cy="6858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12872_10134600/fImage411732741.png" id="93" name="Google Shape;93;p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8960" y="793115"/>
            <a:ext cx="2290445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12872_10134600/fImage1044583288467.png" id="94" name="Google Shape;94;p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8795" y="347980"/>
            <a:ext cx="2418080" cy="222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12872_10134600/fImage64773296334.png" id="95" name="Google Shape;95;p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0550" y="3769995"/>
            <a:ext cx="2482850" cy="23710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2173605" y="1968500"/>
            <a:ext cx="7844790" cy="1088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Yahei"/>
              <a:buNone/>
            </a:pPr>
            <a:r>
              <a:rPr b="0" i="0" lang="ko-KR" sz="5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추천 서비스 분석</a:t>
            </a:r>
            <a:endParaRPr/>
          </a:p>
        </p:txBody>
      </p:sp>
      <p:pic>
        <p:nvPicPr>
          <p:cNvPr descr="C:/Users/KDP-50/AppData/Roaming/PolarisOffice/ETemp/12872_10134600/fImage2948743306500.png" id="97" name="Google Shape;97;p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96305" y="3255645"/>
            <a:ext cx="2578735" cy="25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/>
          <p:nvPr/>
        </p:nvSpPr>
        <p:spPr>
          <a:xfrm>
            <a:off x="7642860" y="6316345"/>
            <a:ext cx="4344035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Microsoft Yahei"/>
              <a:buNone/>
            </a:pPr>
            <a:r>
              <a:rPr b="1" i="0" lang="ko-KR" sz="1200" u="none" cap="none" strike="noStrike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2팀 네카쿠라배  김찬수 윤성원 정세윤 허유나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675505" y="952500"/>
            <a:ext cx="284162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Microsoft Yahei"/>
              <a:buNone/>
            </a:pPr>
            <a:r>
              <a:rPr b="0" i="0" lang="ko-KR" sz="6000" u="none" cap="none" strike="noStrike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 기반</a:t>
            </a:r>
            <a:endParaRPr/>
          </a:p>
        </p:txBody>
      </p:sp>
      <p:pic>
        <p:nvPicPr>
          <p:cNvPr descr="C:/Users/KDP-50/AppData/Roaming/PolarisOffice/ETemp/12872_10134600/fImage235713269169.png" id="100" name="Google Shape;100;p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670" y="969010"/>
            <a:ext cx="2108200" cy="2086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1651825" y="1580542"/>
            <a:ext cx="8888350" cy="1241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1738535" y="1935602"/>
            <a:ext cx="8603644" cy="37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의료 정보 서비스 플랫폼 비플러스랩 검색</a:t>
            </a:r>
            <a:endParaRPr b="1"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6" name="Google Shape;226;p10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27" name="Google Shape;227;p10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비플러스랩 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8" name="Google Shape;228;p10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635" y="3168869"/>
            <a:ext cx="9632730" cy="229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083" y="2116452"/>
            <a:ext cx="7808207" cy="420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/>
          <p:nvPr/>
        </p:nvSpPr>
        <p:spPr>
          <a:xfrm>
            <a:off x="1651825" y="1580542"/>
            <a:ext cx="8888350" cy="1241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1794178" y="2012931"/>
            <a:ext cx="8603644" cy="37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 기반 의료정보 서비스로 검색</a:t>
            </a:r>
            <a:endParaRPr b="1"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38" name="Google Shape;238;p11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39" name="Google Shape;239;p11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비플러스랩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40" name="Google Shape;240;p11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41" name="Google Shape;2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007" y="3008014"/>
            <a:ext cx="9648496" cy="322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2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8" name="Google Shape;248;p12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의료 정보 서비스 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49" name="Google Shape;249;p12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0" name="Google Shape;250;p12"/>
          <p:cNvSpPr/>
          <p:nvPr/>
        </p:nvSpPr>
        <p:spPr>
          <a:xfrm>
            <a:off x="1931277" y="1316430"/>
            <a:ext cx="8184427" cy="4595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1" name="Google Shape;2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296" y="1672562"/>
            <a:ext cx="7829201" cy="366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3"/>
          <p:cNvGrpSpPr/>
          <p:nvPr/>
        </p:nvGrpSpPr>
        <p:grpSpPr>
          <a:xfrm>
            <a:off x="1649052" y="2022900"/>
            <a:ext cx="3873009" cy="3407672"/>
            <a:chOff x="0" y="-1"/>
            <a:chExt cx="3851441" cy="3048007"/>
          </a:xfrm>
        </p:grpSpPr>
        <p:sp>
          <p:nvSpPr>
            <p:cNvPr id="258" name="Google Shape;258;p13"/>
            <p:cNvSpPr/>
            <p:nvPr/>
          </p:nvSpPr>
          <p:spPr>
            <a:xfrm>
              <a:off x="82517" y="85859"/>
              <a:ext cx="3656677" cy="200760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7"/>
                <a:buFont typeface="Arial"/>
                <a:buNone/>
              </a:pPr>
              <a:r>
                <a:t/>
              </a:r>
              <a:endParaRPr sz="18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59" name="Google Shape;259;p13"/>
            <p:cNvGrpSpPr/>
            <p:nvPr/>
          </p:nvGrpSpPr>
          <p:grpSpPr>
            <a:xfrm>
              <a:off x="0" y="-1"/>
              <a:ext cx="3851441" cy="3048007"/>
              <a:chOff x="0" y="-1"/>
              <a:chExt cx="3851441" cy="3048007"/>
            </a:xfrm>
          </p:grpSpPr>
          <p:grpSp>
            <p:nvGrpSpPr>
              <p:cNvPr id="260" name="Google Shape;260;p13"/>
              <p:cNvGrpSpPr/>
              <p:nvPr/>
            </p:nvGrpSpPr>
            <p:grpSpPr>
              <a:xfrm>
                <a:off x="0" y="-1"/>
                <a:ext cx="3851441" cy="3048007"/>
                <a:chOff x="0" y="-1"/>
                <a:chExt cx="3732582" cy="2953943"/>
              </a:xfrm>
            </p:grpSpPr>
            <p:sp>
              <p:nvSpPr>
                <p:cNvPr id="261" name="Google Shape;261;p13"/>
                <p:cNvSpPr/>
                <p:nvPr/>
              </p:nvSpPr>
              <p:spPr>
                <a:xfrm>
                  <a:off x="0" y="0"/>
                  <a:ext cx="3732582" cy="2447190"/>
                </a:xfrm>
                <a:custGeom>
                  <a:rect b="b" l="l" r="r" t="t"/>
                  <a:pathLst>
                    <a:path extrusionOk="0" h="3564000" w="5436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0" y="1"/>
                  <a:ext cx="3732582" cy="2111515"/>
                </a:xfrm>
                <a:custGeom>
                  <a:rect b="b" l="l" r="r" t="t"/>
                  <a:pathLst>
                    <a:path extrusionOk="0" h="3075136" w="5436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160674" y="153511"/>
                  <a:ext cx="3411233" cy="1804493"/>
                </a:xfrm>
                <a:custGeom>
                  <a:rect b="b" l="l" r="r" t="t"/>
                  <a:pathLst>
                    <a:path extrusionOk="0" h="2628000" w="496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1124636" y="2817987"/>
                  <a:ext cx="1483310" cy="135955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2042559" y="-1"/>
                  <a:ext cx="1690023" cy="2447190"/>
                </a:xfrm>
                <a:custGeom>
                  <a:rect b="b" l="l" r="r" t="t"/>
                  <a:pathLst>
                    <a:path extrusionOk="0" h="3564000" w="246129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sz="1867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269" name="Google Shape;269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0" name="Google Shape;270;p13"/>
          <p:cNvSpPr/>
          <p:nvPr/>
        </p:nvSpPr>
        <p:spPr>
          <a:xfrm>
            <a:off x="6366025" y="3736850"/>
            <a:ext cx="37800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넷플릭스가 다른 OTT 들에 비해 압도적인 구독자수를 가지게 된 이유는 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맞춤 추천 알고리즘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일찍 시작했기 때문임</a:t>
            </a:r>
            <a:endParaRPr sz="18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5913120" y="3132575"/>
            <a:ext cx="540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Microsoft Yahei"/>
              <a:buNone/>
            </a:pPr>
            <a:r>
              <a:rPr lang="ko-KR" sz="2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넷플릭스가 사용자가 많은 이유</a:t>
            </a:r>
            <a:endParaRPr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6466882" y="3615909"/>
            <a:ext cx="799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7286682" y="3615909"/>
            <a:ext cx="1620000" cy="54000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74" name="Google Shape;274;p13"/>
          <p:cNvGrpSpPr/>
          <p:nvPr/>
        </p:nvGrpSpPr>
        <p:grpSpPr>
          <a:xfrm>
            <a:off x="3362350" y="220225"/>
            <a:ext cx="6018300" cy="617989"/>
            <a:chOff x="489483" y="497004"/>
            <a:chExt cx="6018300" cy="617989"/>
          </a:xfrm>
        </p:grpSpPr>
        <p:sp>
          <p:nvSpPr>
            <p:cNvPr id="275" name="Google Shape;275;p13"/>
            <p:cNvSpPr/>
            <p:nvPr/>
          </p:nvSpPr>
          <p:spPr>
            <a:xfrm>
              <a:off x="489483" y="497004"/>
              <a:ext cx="6018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넷플릭스 개인화 추천 알고리즘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6" name="Google Shape;276;p13"/>
            <p:cNvCxnSpPr/>
            <p:nvPr/>
          </p:nvCxnSpPr>
          <p:spPr>
            <a:xfrm flipH="1" rot="10800000">
              <a:off x="715475" y="1113193"/>
              <a:ext cx="5642400" cy="180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77" name="Google Shape;27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950" y="1687350"/>
            <a:ext cx="4168950" cy="4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4"/>
          <p:cNvGrpSpPr/>
          <p:nvPr/>
        </p:nvGrpSpPr>
        <p:grpSpPr>
          <a:xfrm>
            <a:off x="5976439" y="5843456"/>
            <a:ext cx="706079" cy="706079"/>
            <a:chOff x="6588983" y="2230703"/>
            <a:chExt cx="533400" cy="533400"/>
          </a:xfrm>
        </p:grpSpPr>
        <p:sp>
          <p:nvSpPr>
            <p:cNvPr id="284" name="Google Shape;284;p14"/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7"/>
                <a:buFont typeface="Arial"/>
                <a:buNone/>
              </a:pPr>
              <a:r>
                <a:t/>
              </a:r>
              <a:endParaRPr sz="18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Microsoft Yahei"/>
                <a:buNone/>
              </a:pPr>
              <a:r>
                <a:rPr lang="ko-KR" sz="2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86" name="Google Shape;286;p14"/>
          <p:cNvGrpSpPr/>
          <p:nvPr/>
        </p:nvGrpSpPr>
        <p:grpSpPr>
          <a:xfrm>
            <a:off x="574204" y="1061361"/>
            <a:ext cx="4482124" cy="657989"/>
            <a:chOff x="1050204" y="1751161"/>
            <a:chExt cx="4482124" cy="657989"/>
          </a:xfrm>
        </p:grpSpPr>
        <p:sp>
          <p:nvSpPr>
            <p:cNvPr id="287" name="Google Shape;287;p14"/>
            <p:cNvSpPr/>
            <p:nvPr/>
          </p:nvSpPr>
          <p:spPr>
            <a:xfrm>
              <a:off x="1050204" y="1751161"/>
              <a:ext cx="4482124" cy="657989"/>
            </a:xfrm>
            <a:prstGeom prst="rect">
              <a:avLst/>
            </a:prstGeom>
            <a:gradFill>
              <a:gsLst>
                <a:gs pos="0">
                  <a:srgbClr val="F7F4F4">
                    <a:alpha val="0"/>
                  </a:srgbClr>
                </a:gs>
                <a:gs pos="70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2002813" y="1849326"/>
              <a:ext cx="2576906" cy="461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400"/>
                <a:buFont typeface="Microsoft Yahei"/>
                <a:buNone/>
              </a:pPr>
              <a:r>
                <a:rPr b="1" lang="ko-KR" sz="24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CSV 파일 저장</a:t>
              </a:r>
              <a:endParaRPr b="1" sz="24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89" name="Google Shape;289;p14"/>
          <p:cNvSpPr/>
          <p:nvPr/>
        </p:nvSpPr>
        <p:spPr>
          <a:xfrm>
            <a:off x="1241196" y="4495739"/>
            <a:ext cx="384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1318133" y="1892585"/>
            <a:ext cx="3693000" cy="239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6892459" y="3245407"/>
            <a:ext cx="3693000" cy="239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6857450" y="1396250"/>
            <a:ext cx="37629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Yahei"/>
              <a:buNone/>
            </a:pPr>
            <a:r>
              <a:rPr b="1" lang="ko-KR" sz="1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개인화 추천 알고리즘 기술</a:t>
            </a:r>
            <a:endParaRPr b="1" sz="18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협업 필터링 기술 : </a:t>
            </a:r>
            <a:r>
              <a:rPr lang="ko-KR" sz="1150">
                <a:solidFill>
                  <a:srgbClr val="3735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다른 사용자들로부터 취향 정보들을 모아 사용자의 관심사를 예측하는 방법</a:t>
            </a:r>
            <a:endParaRPr sz="15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6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-콘텐츠 기반 필터링 기술 : </a:t>
            </a:r>
            <a:r>
              <a:rPr lang="ko-KR" sz="1150">
                <a:solidFill>
                  <a:srgbClr val="3735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사용자가 좋아하는 콘텐츠를 분석하여 그와 유사한 콘텐츠를 추천해주는 </a:t>
            </a:r>
            <a:endParaRPr sz="1150">
              <a:solidFill>
                <a:srgbClr val="3735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150">
                <a:solidFill>
                  <a:srgbClr val="3735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기술</a:t>
            </a:r>
            <a:endParaRPr sz="18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93" name="Google Shape;293;p14"/>
          <p:cNvGrpSpPr/>
          <p:nvPr/>
        </p:nvGrpSpPr>
        <p:grpSpPr>
          <a:xfrm>
            <a:off x="6892581" y="5867502"/>
            <a:ext cx="4482000" cy="657900"/>
            <a:chOff x="6892581" y="5867502"/>
            <a:chExt cx="4482000" cy="657900"/>
          </a:xfrm>
        </p:grpSpPr>
        <p:sp>
          <p:nvSpPr>
            <p:cNvPr id="294" name="Google Shape;294;p14"/>
            <p:cNvSpPr/>
            <p:nvPr/>
          </p:nvSpPr>
          <p:spPr>
            <a:xfrm flipH="1">
              <a:off x="6892581" y="5867502"/>
              <a:ext cx="4482000" cy="657900"/>
            </a:xfrm>
            <a:prstGeom prst="rect">
              <a:avLst/>
            </a:prstGeom>
            <a:gradFill>
              <a:gsLst>
                <a:gs pos="0">
                  <a:srgbClr val="F7F4F4">
                    <a:alpha val="0"/>
                  </a:srgbClr>
                </a:gs>
                <a:gs pos="70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7308552" y="5949475"/>
              <a:ext cx="342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400"/>
                <a:buFont typeface="Microsoft Yahei"/>
                <a:buNone/>
              </a:pPr>
              <a:r>
                <a:rPr b="1" lang="ko-KR" sz="2400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WordCloud 시각화</a:t>
              </a:r>
              <a:endParaRPr b="1" sz="24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5270175" y="1063186"/>
            <a:ext cx="706062" cy="706062"/>
            <a:chOff x="6588983" y="2230703"/>
            <a:chExt cx="533400" cy="533400"/>
          </a:xfrm>
        </p:grpSpPr>
        <p:sp>
          <p:nvSpPr>
            <p:cNvPr id="297" name="Google Shape;297;p14"/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7"/>
                <a:buFont typeface="Arial"/>
                <a:buNone/>
              </a:pPr>
              <a:r>
                <a:t/>
              </a:r>
              <a:endParaRPr sz="18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Microsoft Yahei"/>
                <a:buNone/>
              </a:pPr>
              <a:r>
                <a:rPr lang="ko-KR" sz="2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3372675" y="220225"/>
            <a:ext cx="6007500" cy="597889"/>
            <a:chOff x="499808" y="497004"/>
            <a:chExt cx="6007500" cy="597889"/>
          </a:xfrm>
        </p:grpSpPr>
        <p:sp>
          <p:nvSpPr>
            <p:cNvPr id="300" name="Google Shape;300;p14"/>
            <p:cNvSpPr/>
            <p:nvPr/>
          </p:nvSpPr>
          <p:spPr>
            <a:xfrm>
              <a:off x="499808" y="497004"/>
              <a:ext cx="6007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넷플릭스 개인화 추천 알고리즘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01" name="Google Shape;301;p14"/>
            <p:cNvCxnSpPr/>
            <p:nvPr/>
          </p:nvCxnSpPr>
          <p:spPr>
            <a:xfrm flipH="1" rot="10800000">
              <a:off x="711150" y="1081693"/>
              <a:ext cx="5584800" cy="1320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63" y="1826513"/>
            <a:ext cx="4272850" cy="2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1274" y="3217675"/>
            <a:ext cx="4482125" cy="22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6426841" y="1180895"/>
            <a:ext cx="5053252" cy="2410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10" name="Google Shape;310;p15"/>
          <p:cNvGrpSpPr/>
          <p:nvPr/>
        </p:nvGrpSpPr>
        <p:grpSpPr>
          <a:xfrm>
            <a:off x="5490859" y="2100867"/>
            <a:ext cx="782431" cy="782431"/>
            <a:chOff x="4644009" y="1703896"/>
            <a:chExt cx="573732" cy="573732"/>
          </a:xfrm>
        </p:grpSpPr>
        <p:sp>
          <p:nvSpPr>
            <p:cNvPr id="311" name="Google Shape;311;p15"/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13" name="Google Shape;313;p15"/>
          <p:cNvSpPr/>
          <p:nvPr/>
        </p:nvSpPr>
        <p:spPr>
          <a:xfrm>
            <a:off x="6426841" y="3934201"/>
            <a:ext cx="5053252" cy="2749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14" name="Google Shape;314;p15"/>
          <p:cNvGrpSpPr/>
          <p:nvPr/>
        </p:nvGrpSpPr>
        <p:grpSpPr>
          <a:xfrm>
            <a:off x="5490858" y="4758798"/>
            <a:ext cx="782431" cy="782431"/>
            <a:chOff x="4644009" y="1703896"/>
            <a:chExt cx="573732" cy="573732"/>
          </a:xfrm>
        </p:grpSpPr>
        <p:sp>
          <p:nvSpPr>
            <p:cNvPr id="315" name="Google Shape;315;p15"/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17" name="Google Shape;317;p15"/>
          <p:cNvSpPr txBox="1"/>
          <p:nvPr/>
        </p:nvSpPr>
        <p:spPr>
          <a:xfrm>
            <a:off x="6733942" y="2286173"/>
            <a:ext cx="4302991" cy="69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음원 스트리밍 프로그램 멜론을 기반으로 하여 자료를 조사해서 CSV파일을 저장 했습니다.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7181155" y="1460725"/>
            <a:ext cx="3053984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CSV 파일</a:t>
            </a:r>
            <a:endParaRPr b="1"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6694575" y="4758798"/>
            <a:ext cx="4302991" cy="167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AutoNum type="arabicPeriod"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개인 감상 이력을 기반으로 한 추천 서비스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AutoNum type="arabicPeriod"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음성 인식 서비스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AutoNum type="arabicPeriod"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숏 폼 서비스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AutoNum type="arabicPeriod"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알고리즘 서비스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AutoNum type="arabicPeriod"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스포츠 형식 서비스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7181155" y="4106837"/>
            <a:ext cx="3117484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음원 서비스</a:t>
            </a:r>
            <a:endParaRPr b="1"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21" name="Google Shape;321;p15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322" name="Google Shape;322;p15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음원 추천 서비스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23" name="Google Shape;323;p15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4" name="Google Shape;3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057" y="1180893"/>
            <a:ext cx="5053252" cy="24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058" y="3933557"/>
            <a:ext cx="5053252" cy="270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/>
          <p:nvPr/>
        </p:nvSpPr>
        <p:spPr>
          <a:xfrm>
            <a:off x="6099175" y="1657985"/>
            <a:ext cx="5053330" cy="218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2" name="Google Shape;332;p16"/>
          <p:cNvGrpSpPr/>
          <p:nvPr/>
        </p:nvGrpSpPr>
        <p:grpSpPr>
          <a:xfrm>
            <a:off x="5708015" y="2360930"/>
            <a:ext cx="782320" cy="782320"/>
            <a:chOff x="5708015" y="2360930"/>
            <a:chExt cx="782320" cy="782320"/>
          </a:xfrm>
        </p:grpSpPr>
        <p:sp>
          <p:nvSpPr>
            <p:cNvPr id="333" name="Google Shape;333;p16"/>
            <p:cNvSpPr/>
            <p:nvPr/>
          </p:nvSpPr>
          <p:spPr>
            <a:xfrm>
              <a:off x="5708015" y="2360930"/>
              <a:ext cx="782320" cy="782320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002655" y="2573655"/>
              <a:ext cx="294640" cy="35623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35" name="Google Shape;335;p16"/>
          <p:cNvSpPr/>
          <p:nvPr/>
        </p:nvSpPr>
        <p:spPr>
          <a:xfrm>
            <a:off x="6099175" y="4431030"/>
            <a:ext cx="5053330" cy="218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6" name="Google Shape;336;p16"/>
          <p:cNvGrpSpPr/>
          <p:nvPr/>
        </p:nvGrpSpPr>
        <p:grpSpPr>
          <a:xfrm>
            <a:off x="5708015" y="5133975"/>
            <a:ext cx="782320" cy="782320"/>
            <a:chOff x="5708015" y="5133975"/>
            <a:chExt cx="782320" cy="782320"/>
          </a:xfrm>
        </p:grpSpPr>
        <p:sp>
          <p:nvSpPr>
            <p:cNvPr id="337" name="Google Shape;337;p16"/>
            <p:cNvSpPr/>
            <p:nvPr/>
          </p:nvSpPr>
          <p:spPr>
            <a:xfrm>
              <a:off x="5708015" y="5133975"/>
              <a:ext cx="782320" cy="782320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002655" y="5346700"/>
              <a:ext cx="294640" cy="35623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39" name="Google Shape;339;p16"/>
          <p:cNvSpPr txBox="1"/>
          <p:nvPr/>
        </p:nvSpPr>
        <p:spPr>
          <a:xfrm>
            <a:off x="6562725" y="2247900"/>
            <a:ext cx="4303395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[2020] AI 대상 수상 -쿠팡의 글로벌 인공지능 기업으로 발전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[2022] 국내 특허청에 AI 관련 특허 23개 출원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[2023] AI &amp; 빅데이터 기반 자동화 로봇 설비를 갖춘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대구 풀필먼트센터 설립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재고관리, 상담, 배송, 상품추천, 광고 모든 곳에 AI 도입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7193280" y="1722755"/>
            <a:ext cx="3054350" cy="522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Microsoft Yahei"/>
              <a:buNone/>
            </a:pPr>
            <a:r>
              <a:rPr b="1" lang="ko-KR" sz="2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Coupang</a:t>
            </a:r>
            <a:endParaRPr b="1"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1" name="Google Shape;341;p16"/>
          <p:cNvSpPr txBox="1"/>
          <p:nvPr/>
        </p:nvSpPr>
        <p:spPr>
          <a:xfrm>
            <a:off x="6479540" y="4525010"/>
            <a:ext cx="4495800" cy="193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 AI 분석을 통한 제품 추천 시스템</a:t>
            </a:r>
            <a:endParaRPr sz="1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AI 기반 협업 필터링을 통한 개인화된 광고 서비스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AI를 활용한 효율적인 실시간 재고 관리 - 신선식품 재고 손실 50% 감소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AI 이미지 인식 기술을 활용한 상품 이미지 검색 서비스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5. AI 기반 가격 예측 모델을 활용한 경쟁력 있는 상품 가격 설정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6. AI를 통한 상품 위치 및 실제 상품 배송을 고려한 최적화된 순서결정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7. AI 기반 입출고 시점 예측 후 배치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icrosoft Yahei"/>
              <a:buNone/>
            </a:pPr>
            <a:r>
              <a:rPr lang="ko-KR"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8. 상담사 연결 AI 활용</a:t>
            </a:r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>
            <a:off x="3424555" y="220345"/>
            <a:ext cx="5544820" cy="618490"/>
            <a:chOff x="3424555" y="220345"/>
            <a:chExt cx="5544820" cy="618490"/>
          </a:xfrm>
        </p:grpSpPr>
        <p:sp>
          <p:nvSpPr>
            <p:cNvPr id="343" name="Google Shape;343;p16"/>
            <p:cNvSpPr/>
            <p:nvPr/>
          </p:nvSpPr>
          <p:spPr>
            <a:xfrm>
              <a:off x="3424555" y="220345"/>
              <a:ext cx="5544820" cy="5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b="0" i="0" lang="ko-KR" sz="3200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쿠팡의 AI 기사 분석</a:t>
              </a:r>
              <a:endParaRPr/>
            </a:p>
          </p:txBody>
        </p:sp>
        <p:cxnSp>
          <p:nvCxnSpPr>
            <p:cNvPr id="344" name="Google Shape;344;p16"/>
            <p:cNvCxnSpPr/>
            <p:nvPr/>
          </p:nvCxnSpPr>
          <p:spPr>
            <a:xfrm>
              <a:off x="3588385" y="838200"/>
              <a:ext cx="5120640" cy="635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C:/Users/KDP-50/AppData/Roaming/PolarisOffice/ETemp/9912_10466480/fImage34166776441.png" id="345" name="Google Shape;3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390" y="4442460"/>
            <a:ext cx="4189095" cy="2178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9912_10466480/fImage4399637658467.png" id="346" name="Google Shape;3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420" y="1348740"/>
            <a:ext cx="4415790" cy="280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9912_10466480/fImage649717816334.png" id="347" name="Google Shape;34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690" y="113665"/>
            <a:ext cx="2725420" cy="94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/>
          <p:nvPr/>
        </p:nvSpPr>
        <p:spPr>
          <a:xfrm>
            <a:off x="6099175" y="1657985"/>
            <a:ext cx="5053965" cy="2188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708015" y="2360930"/>
            <a:ext cx="782955" cy="782955"/>
            <a:chOff x="5708015" y="2360930"/>
            <a:chExt cx="782955" cy="782955"/>
          </a:xfrm>
        </p:grpSpPr>
        <p:sp>
          <p:nvSpPr>
            <p:cNvPr id="355" name="Google Shape;355;p17"/>
            <p:cNvSpPr/>
            <p:nvPr/>
          </p:nvSpPr>
          <p:spPr>
            <a:xfrm>
              <a:off x="5708015" y="2360930"/>
              <a:ext cx="782955" cy="782955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002655" y="2573655"/>
              <a:ext cx="295275" cy="35687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57" name="Google Shape;357;p17"/>
          <p:cNvSpPr/>
          <p:nvPr/>
        </p:nvSpPr>
        <p:spPr>
          <a:xfrm>
            <a:off x="6099175" y="4431030"/>
            <a:ext cx="5053965" cy="2188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Yahei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58" name="Google Shape;358;p17"/>
          <p:cNvGrpSpPr/>
          <p:nvPr/>
        </p:nvGrpSpPr>
        <p:grpSpPr>
          <a:xfrm>
            <a:off x="5708015" y="5133975"/>
            <a:ext cx="782955" cy="782955"/>
            <a:chOff x="5708015" y="5133975"/>
            <a:chExt cx="782955" cy="782955"/>
          </a:xfrm>
        </p:grpSpPr>
        <p:sp>
          <p:nvSpPr>
            <p:cNvPr id="359" name="Google Shape;359;p17"/>
            <p:cNvSpPr/>
            <p:nvPr/>
          </p:nvSpPr>
          <p:spPr>
            <a:xfrm>
              <a:off x="5708015" y="5133975"/>
              <a:ext cx="782955" cy="782955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F4F0D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02655" y="5346700"/>
              <a:ext cx="295275" cy="35687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61" name="Google Shape;361;p17"/>
          <p:cNvSpPr txBox="1"/>
          <p:nvPr/>
        </p:nvSpPr>
        <p:spPr>
          <a:xfrm>
            <a:off x="6621145" y="2243455"/>
            <a:ext cx="4303395" cy="1384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None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5년 동안 연평균 성장률을 기준으로 순위를 매기는 가장 빠르게 성장한 기업 Top50에서 쿠팡은 연평균 성장률 61.7%를 기록하며 3위에 이름을 올렸습니다.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icrosoft Yahei"/>
              <a:buNone/>
            </a:pPr>
            <a:r>
              <a:rPr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또한 세계 기업중 74위를 기록하였습니다.</a:t>
            </a:r>
            <a:endParaRPr/>
          </a:p>
        </p:txBody>
      </p:sp>
      <p:sp>
        <p:nvSpPr>
          <p:cNvPr id="362" name="Google Shape;362;p17"/>
          <p:cNvSpPr/>
          <p:nvPr/>
        </p:nvSpPr>
        <p:spPr>
          <a:xfrm>
            <a:off x="7187565" y="1716405"/>
            <a:ext cx="3054350" cy="399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icrosoft Yahei"/>
              <a:buNone/>
            </a:pPr>
            <a:r>
              <a:rPr b="1" lang="ko-KR" sz="20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기업 성장</a:t>
            </a:r>
            <a:endParaRPr b="1" sz="20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3" name="Google Shape;363;p17"/>
          <p:cNvSpPr txBox="1"/>
          <p:nvPr/>
        </p:nvSpPr>
        <p:spPr>
          <a:xfrm>
            <a:off x="6618605" y="5062220"/>
            <a:ext cx="4303395" cy="1199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icrosoft Yahei"/>
              <a:buNone/>
            </a:pPr>
            <a:r>
              <a:rPr lang="ko-KR" sz="1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쿠팡은 올해 1분기 식품 판매액이 지난해 같은 기간보다 20% 성장했다고 밝혔습니다. 이러한 성장률은 국내의 유통시장 식품 판매액 성장률의 3배를 넘는 수준으로 성장 기반에는 AI가 있었음을 알수 있습니다.</a:t>
            </a:r>
            <a:endParaRPr sz="1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7002780" y="4473575"/>
            <a:ext cx="3417570" cy="4610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Microsoft Yahei"/>
              <a:buNone/>
            </a:pPr>
            <a:r>
              <a:rPr b="1" lang="ko-KR" sz="24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도입 후 분기별 매출</a:t>
            </a:r>
            <a:endParaRPr b="1" sz="24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65" name="Google Shape;365;p17"/>
          <p:cNvGrpSpPr/>
          <p:nvPr/>
        </p:nvGrpSpPr>
        <p:grpSpPr>
          <a:xfrm>
            <a:off x="3424555" y="220345"/>
            <a:ext cx="5544820" cy="618490"/>
            <a:chOff x="3424555" y="220345"/>
            <a:chExt cx="5544820" cy="618490"/>
          </a:xfrm>
        </p:grpSpPr>
        <p:sp>
          <p:nvSpPr>
            <p:cNvPr id="366" name="Google Shape;366;p17"/>
            <p:cNvSpPr/>
            <p:nvPr/>
          </p:nvSpPr>
          <p:spPr>
            <a:xfrm>
              <a:off x="3424555" y="220345"/>
              <a:ext cx="5544820" cy="5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b="0" i="0" lang="ko-KR" sz="3200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쿠팡의 AI 도입 후 매출 분석</a:t>
              </a:r>
              <a:endParaRPr/>
            </a:p>
          </p:txBody>
        </p:sp>
        <p:cxnSp>
          <p:nvCxnSpPr>
            <p:cNvPr id="367" name="Google Shape;367;p17"/>
            <p:cNvCxnSpPr/>
            <p:nvPr/>
          </p:nvCxnSpPr>
          <p:spPr>
            <a:xfrm>
              <a:off x="3588385" y="838200"/>
              <a:ext cx="5120640" cy="635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C:/Users/KDP-50/AppData/Roaming/PolarisOffice/ETemp/9912_10466480/fImage912437676500.png" id="368" name="Google Shape;3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111625"/>
            <a:ext cx="4507230" cy="2581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9912_10466480/fImage652767719169.jpeg" id="369" name="Google Shape;3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230" y="1287780"/>
            <a:ext cx="5272405" cy="2636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KDP-50/AppData/Roaming/PolarisOffice/ETemp/9912_10466480/fImage649717825724.png" id="370" name="Google Shape;37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755" y="113665"/>
            <a:ext cx="2725420" cy="94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KDP-50/AppData/Roaming/PolarisOffice/ETemp/12872_10134600/image1.jpg" id="376" name="Google Shape;376;p18"/>
          <p:cNvPicPr preferRelativeResize="0"/>
          <p:nvPr/>
        </p:nvPicPr>
        <p:blipFill rotWithShape="1">
          <a:blip r:embed="rId3">
            <a:alphaModFix/>
          </a:blip>
          <a:srcRect b="0" l="35184" r="0" t="0"/>
          <a:stretch/>
        </p:blipFill>
        <p:spPr>
          <a:xfrm>
            <a:off x="0" y="23495"/>
            <a:ext cx="12192635" cy="68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8"/>
          <p:cNvSpPr txBox="1"/>
          <p:nvPr/>
        </p:nvSpPr>
        <p:spPr>
          <a:xfrm>
            <a:off x="3925570" y="2413000"/>
            <a:ext cx="1057910" cy="2214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3800"/>
              <a:buFont typeface="Microsoft Yahei"/>
              <a:buNone/>
            </a:pPr>
            <a:r>
              <a:rPr lang="ko-KR" sz="13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sz="13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3199130" y="2199005"/>
            <a:ext cx="2644140" cy="2644140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302885" y="1371600"/>
            <a:ext cx="4298315" cy="4298315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0" name="Google Shape;380;p18"/>
          <p:cNvSpPr txBox="1"/>
          <p:nvPr/>
        </p:nvSpPr>
        <p:spPr>
          <a:xfrm>
            <a:off x="5395595" y="2868295"/>
            <a:ext cx="390461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결론</a:t>
            </a:r>
            <a:endParaRPr b="1" sz="2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1" name="Google Shape;381;p18"/>
          <p:cNvSpPr txBox="1"/>
          <p:nvPr/>
        </p:nvSpPr>
        <p:spPr>
          <a:xfrm>
            <a:off x="3685540" y="3391535"/>
            <a:ext cx="1470025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04</a:t>
            </a:r>
            <a:endParaRPr b="1" sz="20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 p14:dur="1250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9"/>
          <p:cNvGrpSpPr/>
          <p:nvPr/>
        </p:nvGrpSpPr>
        <p:grpSpPr>
          <a:xfrm>
            <a:off x="1649095" y="2023110"/>
            <a:ext cx="3874135" cy="3408045"/>
            <a:chOff x="1649095" y="2023110"/>
            <a:chExt cx="3874135" cy="3408045"/>
          </a:xfrm>
        </p:grpSpPr>
        <p:sp>
          <p:nvSpPr>
            <p:cNvPr id="388" name="Google Shape;388;p19"/>
            <p:cNvSpPr/>
            <p:nvPr/>
          </p:nvSpPr>
          <p:spPr>
            <a:xfrm>
              <a:off x="1732280" y="2118995"/>
              <a:ext cx="3677920" cy="22453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sz="186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89" name="Google Shape;389;p19"/>
            <p:cNvGrpSpPr/>
            <p:nvPr/>
          </p:nvGrpSpPr>
          <p:grpSpPr>
            <a:xfrm>
              <a:off x="1649095" y="2023110"/>
              <a:ext cx="3874135" cy="3408045"/>
              <a:chOff x="1649095" y="2023110"/>
              <a:chExt cx="3874135" cy="3408045"/>
            </a:xfrm>
          </p:grpSpPr>
          <p:grpSp>
            <p:nvGrpSpPr>
              <p:cNvPr id="390" name="Google Shape;390;p19"/>
              <p:cNvGrpSpPr/>
              <p:nvPr/>
            </p:nvGrpSpPr>
            <p:grpSpPr>
              <a:xfrm>
                <a:off x="1649095" y="2023110"/>
                <a:ext cx="3874135" cy="3408045"/>
                <a:chOff x="1649095" y="2023110"/>
                <a:chExt cx="3874135" cy="3408045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649095" y="2023110"/>
                  <a:ext cx="3873500" cy="2823845"/>
                </a:xfrm>
                <a:custGeom>
                  <a:rect b="b" l="l" r="r" t="t"/>
                  <a:pathLst>
                    <a:path extrusionOk="0" h="3564001" w="5436001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1649095" y="2023110"/>
                  <a:ext cx="3873500" cy="2436495"/>
                </a:xfrm>
                <a:custGeom>
                  <a:rect b="b" l="l" r="r" t="t"/>
                  <a:pathLst>
                    <a:path extrusionOk="0" h="3075137" w="5436001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1815465" y="2200275"/>
                  <a:ext cx="3540125" cy="2082165"/>
                </a:xfrm>
                <a:custGeom>
                  <a:rect b="b" l="l" r="r" t="t"/>
                  <a:pathLst>
                    <a:path extrusionOk="0" h="2628001" w="4968001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4" name="Google Shape;394;p19"/>
                <p:cNvSpPr/>
                <p:nvPr/>
              </p:nvSpPr>
              <p:spPr>
                <a:xfrm>
                  <a:off x="3123565" y="4845685"/>
                  <a:ext cx="923925" cy="114935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3123565" y="4959985"/>
                  <a:ext cx="923925" cy="314325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6" name="Google Shape;396;p19"/>
                <p:cNvSpPr/>
                <p:nvPr/>
              </p:nvSpPr>
              <p:spPr>
                <a:xfrm>
                  <a:off x="2816225" y="5273675"/>
                  <a:ext cx="1539875" cy="15748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7" name="Google Shape;397;p19"/>
                <p:cNvSpPr/>
                <p:nvPr/>
              </p:nvSpPr>
              <p:spPr>
                <a:xfrm>
                  <a:off x="3547110" y="2070735"/>
                  <a:ext cx="77470" cy="8636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3768725" y="2023110"/>
                  <a:ext cx="1754505" cy="2823845"/>
                </a:xfrm>
                <a:custGeom>
                  <a:rect b="b" l="l" r="r" t="t"/>
                  <a:pathLst>
                    <a:path extrusionOk="0" h="3564001" w="2461291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/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descr="C:/Users/KDP-50/AppData/Roaming/PolarisOffice/ETemp/9652_19252328/image9.png" id="399" name="Google Shape;399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489960" y="4512310"/>
                <a:ext cx="191770" cy="2419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00" name="Google Shape;400;p19"/>
          <p:cNvSpPr/>
          <p:nvPr/>
        </p:nvSpPr>
        <p:spPr>
          <a:xfrm>
            <a:off x="6466840" y="3615690"/>
            <a:ext cx="800735" cy="54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sz="1865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7286625" y="3615690"/>
            <a:ext cx="1620520" cy="54610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sz="1865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02" name="Google Shape;402;p19"/>
          <p:cNvGrpSpPr/>
          <p:nvPr/>
        </p:nvGrpSpPr>
        <p:grpSpPr>
          <a:xfrm>
            <a:off x="3362325" y="213995"/>
            <a:ext cx="6019165" cy="618490"/>
            <a:chOff x="3362325" y="213995"/>
            <a:chExt cx="6019165" cy="618490"/>
          </a:xfrm>
        </p:grpSpPr>
        <p:sp>
          <p:nvSpPr>
            <p:cNvPr id="403" name="Google Shape;403;p19"/>
            <p:cNvSpPr/>
            <p:nvPr/>
          </p:nvSpPr>
          <p:spPr>
            <a:xfrm>
              <a:off x="3362325" y="213995"/>
              <a:ext cx="6019165" cy="585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AI 전망</a:t>
              </a:r>
              <a:endParaRPr sz="32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404" name="Google Shape;404;p19"/>
            <p:cNvCxnSpPr/>
            <p:nvPr/>
          </p:nvCxnSpPr>
          <p:spPr>
            <a:xfrm flipH="1" rot="10800000">
              <a:off x="3588385" y="829945"/>
              <a:ext cx="5643245" cy="254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C:/Users/KDP-50/AppData/Roaming/PolarisOffice/ETemp/9652_19252328/fImage7399443541.png" id="405" name="Google Shape;40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10" y="1248410"/>
            <a:ext cx="7139940" cy="4777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9"/>
          <p:cNvGrpSpPr/>
          <p:nvPr/>
        </p:nvGrpSpPr>
        <p:grpSpPr>
          <a:xfrm>
            <a:off x="8528685" y="1685925"/>
            <a:ext cx="2937510" cy="3481705"/>
            <a:chOff x="8528685" y="1685925"/>
            <a:chExt cx="2937510" cy="3481705"/>
          </a:xfrm>
        </p:grpSpPr>
        <p:sp>
          <p:nvSpPr>
            <p:cNvPr id="407" name="Google Shape;407;p19"/>
            <p:cNvSpPr/>
            <p:nvPr/>
          </p:nvSpPr>
          <p:spPr>
            <a:xfrm>
              <a:off x="8528685" y="1685925"/>
              <a:ext cx="2937510" cy="332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400"/>
                <a:buFont typeface="Malgun Gothic"/>
                <a:buNone/>
              </a:pPr>
              <a:r>
                <a:rPr b="0" i="0" lang="ko-KR" sz="1400">
                  <a:solidFill>
                    <a:srgbClr val="22222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한국IDC는 다양한 산업에서 AI 채택을 가속하는 가운데, 여러 서비스 사업에서 AI 기반 혁신이 이뤄지면서 시장 성장에 속도가 붙을 것이라고 전망했다. 또한, 더 많은 기업이 AI 관련 전문지식을 확보하기 위한 투자를 이어감에 따라 성장 추세가 지속될 것으로 보인다. 올해 국내 AI 시장 규모는 지난해 대비 17.2% 성장한 2조6123억원에 이를 것으로 예측된다.</a:t>
              </a:r>
              <a:endParaRPr b="0" i="0" sz="14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200"/>
                <a:buFont typeface="Malgun Gothic"/>
                <a:buNone/>
              </a:pPr>
              <a:r>
                <a:rPr b="0" i="0" lang="ko-KR" sz="1200">
                  <a:solidFill>
                    <a:srgbClr val="22222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AI는 이제 단순히 소프트웨어 시장에 제한되지 않고 모든 디지털 비즈니스 전략에서 핵심 요소로서 적용 범위가 확장될 것</a:t>
              </a:r>
              <a:br>
                <a:rPr b="0" i="0" lang="ko-KR" sz="1200">
                  <a:solidFill>
                    <a:srgbClr val="22222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sz="14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408" name="Google Shape;408;p19"/>
            <p:cNvCxnSpPr/>
            <p:nvPr/>
          </p:nvCxnSpPr>
          <p:spPr>
            <a:xfrm flipH="1" rot="10800000">
              <a:off x="8634095" y="5156200"/>
              <a:ext cx="2753360" cy="1143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"/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107" name="Google Shape;107;p2"/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800"/>
                <a:buFont typeface="Microsoft Yahei"/>
                <a:buNone/>
              </a:pPr>
              <a:r>
                <a:rPr b="0" i="0" lang="ko-KR" sz="48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CONTENTS</a:t>
              </a:r>
              <a:endParaRPr b="0" i="0" sz="4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08" name="Google Shape;108;p2"/>
            <p:cNvCxnSpPr/>
            <p:nvPr/>
          </p:nvCxnSpPr>
          <p:spPr>
            <a:xfrm>
              <a:off x="707839" y="1344305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9" name="Google Shape;109;p2"/>
          <p:cNvGrpSpPr/>
          <p:nvPr/>
        </p:nvGrpSpPr>
        <p:grpSpPr>
          <a:xfrm>
            <a:off x="1365795" y="1723549"/>
            <a:ext cx="1046092" cy="1046092"/>
            <a:chOff x="503284" y="3114509"/>
            <a:chExt cx="1046092" cy="1046092"/>
          </a:xfrm>
        </p:grpSpPr>
        <p:sp>
          <p:nvSpPr>
            <p:cNvPr id="110" name="Google Shape;110;p2"/>
            <p:cNvSpPr/>
            <p:nvPr/>
          </p:nvSpPr>
          <p:spPr>
            <a:xfrm rot="-2700000">
              <a:off x="654766" y="3269421"/>
              <a:ext cx="743129" cy="736269"/>
            </a:xfrm>
            <a:prstGeom prst="rect">
              <a:avLst/>
            </a:prstGeom>
            <a:noFill/>
            <a:ln cap="flat" cmpd="sng" w="19050">
              <a:solidFill>
                <a:srgbClr val="B6C6DD">
                  <a:alpha val="51764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68560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800"/>
                <a:buFont typeface="Microsoft Yahei"/>
                <a:buNone/>
              </a:pPr>
              <a:r>
                <a:rPr b="1" i="0" lang="ko-KR" sz="48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b="1" i="0" sz="4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416759" y="4085551"/>
            <a:ext cx="1046092" cy="1046092"/>
            <a:chOff x="165691" y="4834192"/>
            <a:chExt cx="1046092" cy="1046092"/>
          </a:xfrm>
        </p:grpSpPr>
        <p:sp>
          <p:nvSpPr>
            <p:cNvPr id="113" name="Google Shape;113;p2"/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800"/>
                <a:buFont typeface="Microsoft Yahei"/>
                <a:buNone/>
              </a:pPr>
              <a:r>
                <a:rPr b="1" i="0" lang="ko-KR" sz="48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b="1" i="0" sz="4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2700000">
              <a:off x="317173" y="4989104"/>
              <a:ext cx="743129" cy="736269"/>
            </a:xfrm>
            <a:prstGeom prst="rect">
              <a:avLst/>
            </a:prstGeom>
            <a:noFill/>
            <a:ln cap="flat" cmpd="sng" w="19050">
              <a:solidFill>
                <a:srgbClr val="B6C6DD">
                  <a:alpha val="51764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362164" y="2866190"/>
            <a:ext cx="1046092" cy="1046092"/>
            <a:chOff x="6818726" y="3114509"/>
            <a:chExt cx="1046092" cy="1046092"/>
          </a:xfrm>
        </p:grpSpPr>
        <p:sp>
          <p:nvSpPr>
            <p:cNvPr id="116" name="Google Shape;116;p2"/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800"/>
                <a:buFont typeface="Microsoft Yahei"/>
                <a:buNone/>
              </a:pPr>
              <a:r>
                <a:rPr b="1" i="0" lang="ko-KR" sz="48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b="1" i="0" sz="4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-2700000">
              <a:off x="6970208" y="3269421"/>
              <a:ext cx="743129" cy="736269"/>
            </a:xfrm>
            <a:prstGeom prst="rect">
              <a:avLst/>
            </a:prstGeom>
            <a:noFill/>
            <a:ln cap="flat" cmpd="sng" w="19050">
              <a:solidFill>
                <a:srgbClr val="B6C6DD">
                  <a:alpha val="51764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18" name="Google Shape;118;p2"/>
          <p:cNvSpPr txBox="1"/>
          <p:nvPr/>
        </p:nvSpPr>
        <p:spPr>
          <a:xfrm>
            <a:off x="2767423" y="2061929"/>
            <a:ext cx="35192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선정 배경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2767422" y="3148927"/>
            <a:ext cx="2295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분야별 AI 적용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2840311" y="4427185"/>
            <a:ext cx="34963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0"/>
          <p:cNvPicPr preferRelativeResize="0"/>
          <p:nvPr/>
        </p:nvPicPr>
        <p:blipFill rotWithShape="1">
          <a:blip r:embed="rId3">
            <a:alphaModFix/>
          </a:blip>
          <a:srcRect b="0" l="0" r="35184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0"/>
          <p:cNvSpPr txBox="1"/>
          <p:nvPr/>
        </p:nvSpPr>
        <p:spPr>
          <a:xfrm>
            <a:off x="3853180" y="3032889"/>
            <a:ext cx="448564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감사합니다</a:t>
            </a:r>
            <a:endParaRPr sz="66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 p14:dur="1250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35184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sz="13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주제 선정</a:t>
            </a:r>
            <a:endParaRPr b="1" sz="2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01</a:t>
            </a:r>
            <a:endParaRPr b="1" sz="20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flipH="1" rot="10800000">
            <a:off x="2453869" y="3327587"/>
            <a:ext cx="1067427" cy="1485101"/>
          </a:xfrm>
          <a:custGeom>
            <a:rect b="b" l="l" r="r" t="t"/>
            <a:pathLst>
              <a:path extrusionOk="0" h="1182" w="933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0425" lIns="80875" spcFirstLastPara="1" rIns="80875" wrap="square" tIns="40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482719" y="2873506"/>
            <a:ext cx="1067427" cy="1720341"/>
          </a:xfrm>
          <a:custGeom>
            <a:rect b="b" l="l" r="r" t="t"/>
            <a:pathLst>
              <a:path extrusionOk="0" h="1182" w="933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0425" lIns="80875" spcFirstLastPara="1" rIns="80875" wrap="square" tIns="40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3740743" y="4009853"/>
            <a:ext cx="7079184" cy="1167987"/>
          </a:xfrm>
          <a:prstGeom prst="roundRect">
            <a:avLst>
              <a:gd fmla="val 11505" name="adj"/>
            </a:avLst>
          </a:prstGeom>
          <a:noFill/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425" lIns="80875" spcFirstLastPara="1" rIns="80875" wrap="square" tIns="40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현재 AI를 활용하고 있는 분야 및 분야별로 선정 및 조사</a:t>
            </a:r>
            <a:endParaRPr b="1"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0" name="Google Shape;140;p4"/>
          <p:cNvGrpSpPr/>
          <p:nvPr/>
        </p:nvGrpSpPr>
        <p:grpSpPr>
          <a:xfrm>
            <a:off x="1641292" y="3092347"/>
            <a:ext cx="1501497" cy="1501500"/>
            <a:chOff x="2193192" y="1899414"/>
            <a:chExt cx="2421375" cy="2421376"/>
          </a:xfrm>
        </p:grpSpPr>
        <p:sp>
          <p:nvSpPr>
            <p:cNvPr id="141" name="Google Shape;141;p4"/>
            <p:cNvSpPr/>
            <p:nvPr/>
          </p:nvSpPr>
          <p:spPr>
            <a:xfrm>
              <a:off x="2193192" y="1899414"/>
              <a:ext cx="2421375" cy="24213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386802" y="2093026"/>
              <a:ext cx="2034160" cy="2034160"/>
            </a:xfrm>
            <a:prstGeom prst="ellipse">
              <a:avLst/>
            </a:prstGeom>
            <a:noFill/>
            <a:ln>
              <a:noFill/>
            </a:ln>
            <a:effectLst>
              <a:outerShdw blurRad="76200" rotWithShape="0" algn="tl" dir="2700000" dist="38100">
                <a:srgbClr val="282623">
                  <a:alpha val="6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4" name="Google Shape;144;p4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b="0" i="0" lang="ko-KR" sz="32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주제 선정 </a:t>
              </a: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배경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5" name="Google Shape;145;p4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6" name="Google Shape;146;p4"/>
          <p:cNvSpPr txBox="1"/>
          <p:nvPr/>
        </p:nvSpPr>
        <p:spPr>
          <a:xfrm>
            <a:off x="1827313" y="3687932"/>
            <a:ext cx="1160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3740743" y="2648096"/>
            <a:ext cx="7079184" cy="1167987"/>
          </a:xfrm>
          <a:prstGeom prst="roundRect">
            <a:avLst>
              <a:gd fmla="val 11505" name="adj"/>
            </a:avLst>
          </a:prstGeom>
          <a:noFill/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425" lIns="80875" spcFirstLastPara="1" rIns="80875" wrap="square" tIns="40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AI의 관심도가 높아지는 지금 AI를 기반으로 한 서비스를 제공하는 기업이 증가하고 있는 추세</a:t>
            </a:r>
            <a:endParaRPr b="1"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5982750" y="2763374"/>
            <a:ext cx="2000641" cy="2205098"/>
            <a:chOff x="5086155" y="2698079"/>
            <a:chExt cx="2000641" cy="2205098"/>
          </a:xfrm>
        </p:grpSpPr>
        <p:sp>
          <p:nvSpPr>
            <p:cNvPr id="154" name="Google Shape;154;p5"/>
            <p:cNvSpPr/>
            <p:nvPr/>
          </p:nvSpPr>
          <p:spPr>
            <a:xfrm rot="-2700000">
              <a:off x="5379143" y="2991066"/>
              <a:ext cx="1414666" cy="1414666"/>
            </a:xfrm>
            <a:prstGeom prst="roundRect">
              <a:avLst>
                <a:gd fmla="val 15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2700000">
              <a:off x="5379142" y="3195523"/>
              <a:ext cx="1414666" cy="1414667"/>
            </a:xfrm>
            <a:prstGeom prst="roundRect">
              <a:avLst>
                <a:gd fmla="val 15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4167478" y="2971718"/>
            <a:ext cx="2000642" cy="2205098"/>
            <a:chOff x="3270884" y="2906422"/>
            <a:chExt cx="2000641" cy="2205098"/>
          </a:xfrm>
        </p:grpSpPr>
        <p:sp>
          <p:nvSpPr>
            <p:cNvPr id="157" name="Google Shape;157;p5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fmla="val 15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fmla="val 1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59" name="Google Shape;159;p5"/>
          <p:cNvGrpSpPr/>
          <p:nvPr/>
        </p:nvGrpSpPr>
        <p:grpSpPr>
          <a:xfrm>
            <a:off x="2351911" y="2723379"/>
            <a:ext cx="2000642" cy="2205098"/>
            <a:chOff x="1450089" y="2698079"/>
            <a:chExt cx="2000641" cy="2205098"/>
          </a:xfrm>
        </p:grpSpPr>
        <p:sp>
          <p:nvSpPr>
            <p:cNvPr id="160" name="Google Shape;160;p5"/>
            <p:cNvSpPr/>
            <p:nvPr/>
          </p:nvSpPr>
          <p:spPr>
            <a:xfrm rot="-2700000">
              <a:off x="1743076" y="2991066"/>
              <a:ext cx="1414666" cy="1414666"/>
            </a:xfrm>
            <a:prstGeom prst="roundRect">
              <a:avLst>
                <a:gd fmla="val 15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2700000">
              <a:off x="1743076" y="3195523"/>
              <a:ext cx="1414666" cy="1414667"/>
            </a:xfrm>
            <a:prstGeom prst="roundRect">
              <a:avLst>
                <a:gd fmla="val 15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2" name="Google Shape;162;p5"/>
          <p:cNvGrpSpPr/>
          <p:nvPr/>
        </p:nvGrpSpPr>
        <p:grpSpPr>
          <a:xfrm>
            <a:off x="7803542" y="2971719"/>
            <a:ext cx="2000642" cy="2205099"/>
            <a:chOff x="6906950" y="2906422"/>
            <a:chExt cx="2000641" cy="2205099"/>
          </a:xfrm>
        </p:grpSpPr>
        <p:sp>
          <p:nvSpPr>
            <p:cNvPr id="163" name="Google Shape;163;p5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fmla="val 15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fmla="val 1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34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8639998" y="5222485"/>
            <a:ext cx="2328369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쿠팡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67" name="Google Shape;167;p5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b="0" i="0" lang="ko-KR" sz="3200" u="none" cap="none" strike="noStrike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목차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8" name="Google Shape;168;p5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9" name="Google Shape;169;p5"/>
          <p:cNvSpPr txBox="1"/>
          <p:nvPr/>
        </p:nvSpPr>
        <p:spPr>
          <a:xfrm>
            <a:off x="2708785" y="3735200"/>
            <a:ext cx="13065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의료 정보 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4514538" y="3809679"/>
            <a:ext cx="13065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6413751" y="3783485"/>
            <a:ext cx="13065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음원 추천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8135564" y="3809679"/>
            <a:ext cx="13065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물류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4738641" y="2356634"/>
            <a:ext cx="2328369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넷플릭스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6971606" y="5325329"/>
            <a:ext cx="2328369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멜론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2767468" y="2364446"/>
            <a:ext cx="2328369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비플러스랩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35184" r="0" t="0"/>
          <a:stretch/>
        </p:blipFill>
        <p:spPr>
          <a:xfrm>
            <a:off x="0" y="-63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3925570" y="2413000"/>
            <a:ext cx="1057910" cy="2214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3800"/>
              <a:buFont typeface="Microsoft Yahei"/>
              <a:buNone/>
            </a:pPr>
            <a:r>
              <a:rPr lang="ko-KR" sz="13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13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199130" y="2199005"/>
            <a:ext cx="2644140" cy="2644140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5302885" y="1371600"/>
            <a:ext cx="4298315" cy="4298315"/>
          </a:xfrm>
          <a:prstGeom prst="diamond">
            <a:avLst/>
          </a:prstGeom>
          <a:noFill/>
          <a:ln cap="flat" cmpd="sng" w="2857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5475605" y="3114675"/>
            <a:ext cx="3904615" cy="95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각 분야별</a:t>
            </a:r>
            <a:endParaRPr b="1" sz="2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 적용</a:t>
            </a:r>
            <a:endParaRPr b="1" sz="28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3685540" y="3391535"/>
            <a:ext cx="1470025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A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03</a:t>
            </a:r>
            <a:endParaRPr b="1" sz="2000">
              <a:solidFill>
                <a:srgbClr val="3A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 p14:dur="1250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/>
          <p:nvPr/>
        </p:nvSpPr>
        <p:spPr>
          <a:xfrm>
            <a:off x="1651825" y="1580542"/>
            <a:ext cx="8888350" cy="1241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1794178" y="1953450"/>
            <a:ext cx="86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 기반 의료정보 서비스로 검색</a:t>
            </a:r>
            <a:endParaRPr b="1"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94" name="Google Shape;194;p7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95" name="Google Shape;195;p7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의료 정보 서비스 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96" name="Google Shape;196;p7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28424" l="0" r="0" t="0"/>
          <a:stretch/>
        </p:blipFill>
        <p:spPr>
          <a:xfrm>
            <a:off x="1371600" y="3263462"/>
            <a:ext cx="9538138" cy="201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1651825" y="1580542"/>
            <a:ext cx="8888350" cy="1241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738535" y="2012931"/>
            <a:ext cx="86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 기반 의료정보 서비스로 검색</a:t>
            </a:r>
            <a:r>
              <a:rPr b="1" lang="ko-K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했을 때 많이 나온 단어 </a:t>
            </a:r>
            <a:endParaRPr b="1"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06" name="Google Shape;206;p8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의료 정보 서비스 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07" name="Google Shape;207;p8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5" y="2985545"/>
            <a:ext cx="8888350" cy="334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9"/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15" name="Google Shape;215;p9"/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3200"/>
                <a:buFont typeface="Microsoft Yahei"/>
                <a:buNone/>
              </a:pPr>
              <a:r>
                <a:rPr lang="ko-KR" sz="32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의료 정보 서비스 </a:t>
              </a:r>
              <a:endParaRPr b="0" i="0" sz="3200" u="none" cap="none" strike="noStrik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16" name="Google Shape;216;p9"/>
            <p:cNvCxnSpPr/>
            <p:nvPr/>
          </p:nvCxnSpPr>
          <p:spPr>
            <a:xfrm>
              <a:off x="715475" y="1114993"/>
              <a:ext cx="5119805" cy="0"/>
            </a:xfrm>
            <a:prstGeom prst="straightConnector1">
              <a:avLst/>
            </a:prstGeom>
            <a:noFill/>
            <a:ln cap="flat" cmpd="sng" w="25400">
              <a:solidFill>
                <a:srgbClr val="3B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7" name="Google Shape;217;p9"/>
          <p:cNvSpPr/>
          <p:nvPr/>
        </p:nvSpPr>
        <p:spPr>
          <a:xfrm>
            <a:off x="1931277" y="1316431"/>
            <a:ext cx="8292661" cy="51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860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012" y="1555260"/>
            <a:ext cx="7367976" cy="4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AAAAAAAAAAAAAAAAA）">
  <a:themeElements>
    <a:clrScheme name="自定义 9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</cp:coreProperties>
</file>